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9721850"/>
  <p:notesSz cx="6797675" cy="9926638"/>
  <p:defaultTextStyle>
    <a:defPPr>
      <a:defRPr lang="th-TH"/>
    </a:defPPr>
    <a:lvl1pPr marL="0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558333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1116665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1674998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2233331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2791663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3349996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3908328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4466661" algn="l" defTabSz="1116665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3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7D4"/>
    <a:srgbClr val="FF75AD"/>
    <a:srgbClr val="FFFFD9"/>
    <a:srgbClr val="FF3F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88" y="84"/>
      </p:cViewPr>
      <p:guideLst>
        <p:guide orient="horz" pos="3063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810101" y="3020077"/>
            <a:ext cx="9181148" cy="2083897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620205" y="5509050"/>
            <a:ext cx="7560945" cy="24844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83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6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74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33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91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4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08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66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01/12/65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57946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01/12/65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374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830979" y="389328"/>
            <a:ext cx="2430304" cy="8295079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540069" y="389328"/>
            <a:ext cx="7110889" cy="8295079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01/12/65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701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01/12/65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1182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53232" y="6247192"/>
            <a:ext cx="9181148" cy="1930867"/>
          </a:xfrm>
        </p:spPr>
        <p:txBody>
          <a:bodyPr anchor="t"/>
          <a:lstStyle>
            <a:lvl1pPr algn="l">
              <a:defRPr sz="49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53232" y="4120534"/>
            <a:ext cx="9181148" cy="212665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5833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666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49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333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91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999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832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666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01/12/65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53682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540068" y="2268433"/>
            <a:ext cx="4770596" cy="641597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5490686" y="2268433"/>
            <a:ext cx="4770596" cy="641597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01/12/65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7181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0068" y="2176166"/>
            <a:ext cx="4772472" cy="90692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8333" indent="0">
              <a:buNone/>
              <a:defRPr sz="2400" b="1"/>
            </a:lvl2pPr>
            <a:lvl3pPr marL="1116665" indent="0">
              <a:buNone/>
              <a:defRPr sz="2200" b="1"/>
            </a:lvl3pPr>
            <a:lvl4pPr marL="1674998" indent="0">
              <a:buNone/>
              <a:defRPr sz="2000" b="1"/>
            </a:lvl4pPr>
            <a:lvl5pPr marL="2233331" indent="0">
              <a:buNone/>
              <a:defRPr sz="2000" b="1"/>
            </a:lvl5pPr>
            <a:lvl6pPr marL="2791663" indent="0">
              <a:buNone/>
              <a:defRPr sz="2000" b="1"/>
            </a:lvl6pPr>
            <a:lvl7pPr marL="3349996" indent="0">
              <a:buNone/>
              <a:defRPr sz="2000" b="1"/>
            </a:lvl7pPr>
            <a:lvl8pPr marL="3908328" indent="0">
              <a:buNone/>
              <a:defRPr sz="2000" b="1"/>
            </a:lvl8pPr>
            <a:lvl9pPr marL="4466661" indent="0">
              <a:buNone/>
              <a:defRPr sz="20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540068" y="3083086"/>
            <a:ext cx="4772472" cy="560131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5486941" y="2176166"/>
            <a:ext cx="4774347" cy="906923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8333" indent="0">
              <a:buNone/>
              <a:defRPr sz="2400" b="1"/>
            </a:lvl2pPr>
            <a:lvl3pPr marL="1116665" indent="0">
              <a:buNone/>
              <a:defRPr sz="2200" b="1"/>
            </a:lvl3pPr>
            <a:lvl4pPr marL="1674998" indent="0">
              <a:buNone/>
              <a:defRPr sz="2000" b="1"/>
            </a:lvl4pPr>
            <a:lvl5pPr marL="2233331" indent="0">
              <a:buNone/>
              <a:defRPr sz="2000" b="1"/>
            </a:lvl5pPr>
            <a:lvl6pPr marL="2791663" indent="0">
              <a:buNone/>
              <a:defRPr sz="2000" b="1"/>
            </a:lvl6pPr>
            <a:lvl7pPr marL="3349996" indent="0">
              <a:buNone/>
              <a:defRPr sz="2000" b="1"/>
            </a:lvl7pPr>
            <a:lvl8pPr marL="3908328" indent="0">
              <a:buNone/>
              <a:defRPr sz="2000" b="1"/>
            </a:lvl8pPr>
            <a:lvl9pPr marL="4466661" indent="0">
              <a:buNone/>
              <a:defRPr sz="20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5486941" y="3083086"/>
            <a:ext cx="4774347" cy="560131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01/12/65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219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01/12/65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9344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01/12/65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3665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40070" y="387074"/>
            <a:ext cx="3553570" cy="164731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223030" y="387076"/>
            <a:ext cx="6038255" cy="829733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540070" y="2034391"/>
            <a:ext cx="3553570" cy="6650016"/>
          </a:xfrm>
        </p:spPr>
        <p:txBody>
          <a:bodyPr/>
          <a:lstStyle>
            <a:lvl1pPr marL="0" indent="0">
              <a:buNone/>
              <a:defRPr sz="1700"/>
            </a:lvl1pPr>
            <a:lvl2pPr marL="558333" indent="0">
              <a:buNone/>
              <a:defRPr sz="1500"/>
            </a:lvl2pPr>
            <a:lvl3pPr marL="1116665" indent="0">
              <a:buNone/>
              <a:defRPr sz="1200"/>
            </a:lvl3pPr>
            <a:lvl4pPr marL="1674998" indent="0">
              <a:buNone/>
              <a:defRPr sz="1100"/>
            </a:lvl4pPr>
            <a:lvl5pPr marL="2233331" indent="0">
              <a:buNone/>
              <a:defRPr sz="1100"/>
            </a:lvl5pPr>
            <a:lvl6pPr marL="2791663" indent="0">
              <a:buNone/>
              <a:defRPr sz="1100"/>
            </a:lvl6pPr>
            <a:lvl7pPr marL="3349996" indent="0">
              <a:buNone/>
              <a:defRPr sz="1100"/>
            </a:lvl7pPr>
            <a:lvl8pPr marL="3908328" indent="0">
              <a:buNone/>
              <a:defRPr sz="1100"/>
            </a:lvl8pPr>
            <a:lvl9pPr marL="4466661" indent="0">
              <a:buNone/>
              <a:defRPr sz="11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01/12/65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93923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117140" y="6805295"/>
            <a:ext cx="6480810" cy="803405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2117140" y="868667"/>
            <a:ext cx="6480810" cy="5833110"/>
          </a:xfrm>
        </p:spPr>
        <p:txBody>
          <a:bodyPr/>
          <a:lstStyle>
            <a:lvl1pPr marL="0" indent="0">
              <a:buNone/>
              <a:defRPr sz="3900"/>
            </a:lvl1pPr>
            <a:lvl2pPr marL="558333" indent="0">
              <a:buNone/>
              <a:defRPr sz="3400"/>
            </a:lvl2pPr>
            <a:lvl3pPr marL="1116665" indent="0">
              <a:buNone/>
              <a:defRPr sz="2900"/>
            </a:lvl3pPr>
            <a:lvl4pPr marL="1674998" indent="0">
              <a:buNone/>
              <a:defRPr sz="2400"/>
            </a:lvl4pPr>
            <a:lvl5pPr marL="2233331" indent="0">
              <a:buNone/>
              <a:defRPr sz="2400"/>
            </a:lvl5pPr>
            <a:lvl6pPr marL="2791663" indent="0">
              <a:buNone/>
              <a:defRPr sz="2400"/>
            </a:lvl6pPr>
            <a:lvl7pPr marL="3349996" indent="0">
              <a:buNone/>
              <a:defRPr sz="2400"/>
            </a:lvl7pPr>
            <a:lvl8pPr marL="3908328" indent="0">
              <a:buNone/>
              <a:defRPr sz="2400"/>
            </a:lvl8pPr>
            <a:lvl9pPr marL="4466661" indent="0">
              <a:buNone/>
              <a:defRPr sz="24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2117140" y="7608700"/>
            <a:ext cx="6480810" cy="1140967"/>
          </a:xfrm>
        </p:spPr>
        <p:txBody>
          <a:bodyPr/>
          <a:lstStyle>
            <a:lvl1pPr marL="0" indent="0">
              <a:buNone/>
              <a:defRPr sz="1700"/>
            </a:lvl1pPr>
            <a:lvl2pPr marL="558333" indent="0">
              <a:buNone/>
              <a:defRPr sz="1500"/>
            </a:lvl2pPr>
            <a:lvl3pPr marL="1116665" indent="0">
              <a:buNone/>
              <a:defRPr sz="1200"/>
            </a:lvl3pPr>
            <a:lvl4pPr marL="1674998" indent="0">
              <a:buNone/>
              <a:defRPr sz="1100"/>
            </a:lvl4pPr>
            <a:lvl5pPr marL="2233331" indent="0">
              <a:buNone/>
              <a:defRPr sz="1100"/>
            </a:lvl5pPr>
            <a:lvl6pPr marL="2791663" indent="0">
              <a:buNone/>
              <a:defRPr sz="1100"/>
            </a:lvl6pPr>
            <a:lvl7pPr marL="3349996" indent="0">
              <a:buNone/>
              <a:defRPr sz="1100"/>
            </a:lvl7pPr>
            <a:lvl8pPr marL="3908328" indent="0">
              <a:buNone/>
              <a:defRPr sz="1100"/>
            </a:lvl8pPr>
            <a:lvl9pPr marL="4466661" indent="0">
              <a:buNone/>
              <a:defRPr sz="11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8B270-6576-4CD1-89E3-E7700EB7CDD6}" type="datetimeFigureOut">
              <a:rPr lang="th-TH" smtClean="0"/>
              <a:t>01/12/65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1662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540070" y="389327"/>
            <a:ext cx="9721215" cy="1620308"/>
          </a:xfrm>
          <a:prstGeom prst="rect">
            <a:avLst/>
          </a:prstGeom>
        </p:spPr>
        <p:txBody>
          <a:bodyPr vert="horz" lIns="111667" tIns="55833" rIns="111667" bIns="55833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540070" y="2268433"/>
            <a:ext cx="9721215" cy="6415971"/>
          </a:xfrm>
          <a:prstGeom prst="rect">
            <a:avLst/>
          </a:prstGeom>
        </p:spPr>
        <p:txBody>
          <a:bodyPr vert="horz" lIns="111667" tIns="55833" rIns="111667" bIns="55833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540068" y="9010718"/>
            <a:ext cx="2520315" cy="517599"/>
          </a:xfrm>
          <a:prstGeom prst="rect">
            <a:avLst/>
          </a:prstGeom>
        </p:spPr>
        <p:txBody>
          <a:bodyPr vert="horz" lIns="111667" tIns="55833" rIns="111667" bIns="55833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8B270-6576-4CD1-89E3-E7700EB7CDD6}" type="datetimeFigureOut">
              <a:rPr lang="th-TH" smtClean="0"/>
              <a:t>01/12/65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690461" y="9010718"/>
            <a:ext cx="3420428" cy="517599"/>
          </a:xfrm>
          <a:prstGeom prst="rect">
            <a:avLst/>
          </a:prstGeom>
        </p:spPr>
        <p:txBody>
          <a:bodyPr vert="horz" lIns="111667" tIns="55833" rIns="111667" bIns="55833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7740970" y="9010718"/>
            <a:ext cx="2520315" cy="517599"/>
          </a:xfrm>
          <a:prstGeom prst="rect">
            <a:avLst/>
          </a:prstGeom>
        </p:spPr>
        <p:txBody>
          <a:bodyPr vert="horz" lIns="111667" tIns="55833" rIns="111667" bIns="55833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B45EC-97FF-489C-968E-856AB426AAB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1783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16665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8749" indent="-418749" algn="l" defTabSz="1116665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907291" indent="-348958" algn="l" defTabSz="1116665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95832" indent="-279166" algn="l" defTabSz="1116665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54164" indent="-279166" algn="l" defTabSz="1116665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512497" indent="-279166" algn="l" defTabSz="1116665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70830" indent="-279166" algn="l" defTabSz="111666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29162" indent="-279166" algn="l" defTabSz="111666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87495" indent="-279166" algn="l" defTabSz="111666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745827" indent="-279166" algn="l" defTabSz="111666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558333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116665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998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2233331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2791663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3349996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328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4466661" algn="l" defTabSz="1116665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สี่เหลี่ยมผืนผ้า 61"/>
          <p:cNvSpPr/>
          <p:nvPr/>
        </p:nvSpPr>
        <p:spPr>
          <a:xfrm>
            <a:off x="5328667" y="6013053"/>
            <a:ext cx="5472683" cy="3708797"/>
          </a:xfrm>
          <a:prstGeom prst="rect">
            <a:avLst/>
          </a:prstGeom>
          <a:solidFill>
            <a:srgbClr val="FFFF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" name="สี่เหลี่ยมผืนผ้า 37"/>
          <p:cNvSpPr/>
          <p:nvPr/>
        </p:nvSpPr>
        <p:spPr>
          <a:xfrm>
            <a:off x="1" y="108397"/>
            <a:ext cx="10138687" cy="1277738"/>
          </a:xfrm>
          <a:prstGeom prst="rect">
            <a:avLst/>
          </a:prstGeom>
          <a:solidFill>
            <a:srgbClr val="FF75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1584252" y="116728"/>
            <a:ext cx="5544615" cy="789865"/>
          </a:xfrm>
          <a:prstGeom prst="rect">
            <a:avLst/>
          </a:prstGeom>
          <a:noFill/>
        </p:spPr>
        <p:txBody>
          <a:bodyPr wrap="square" lIns="111667" tIns="55833" rIns="111667" bIns="55833" rtlCol="0">
            <a:spAutoFit/>
          </a:bodyPr>
          <a:lstStyle/>
          <a:p>
            <a:r>
              <a:rPr lang="th-TH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                ประชาสัมพันธ์</a:t>
            </a:r>
            <a:endParaRPr lang="th-TH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64372" y="708249"/>
            <a:ext cx="5481086" cy="666754"/>
          </a:xfrm>
          <a:prstGeom prst="rect">
            <a:avLst/>
          </a:prstGeom>
          <a:noFill/>
        </p:spPr>
        <p:txBody>
          <a:bodyPr wrap="square" lIns="111667" tIns="55833" rIns="111667" bIns="55833" rtlCol="0">
            <a:spAutoFit/>
          </a:bodyPr>
          <a:lstStyle/>
          <a:p>
            <a:r>
              <a:rPr lang="th-TH" sz="3600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2D July8" pitchFamily="2" charset="-34"/>
                <a:cs typeface="TH K2D July8" pitchFamily="2" charset="-34"/>
              </a:rPr>
              <a:t>ภาษีที่ดินและสิ่งปลูกสร้าง ภาษีป้าย</a:t>
            </a:r>
            <a:endParaRPr lang="th-TH" sz="36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K2D July8" pitchFamily="2" charset="-34"/>
              <a:cs typeface="TH K2D July8" pitchFamily="2" charset="-34"/>
            </a:endParaRPr>
          </a:p>
        </p:txBody>
      </p:sp>
      <p:sp>
        <p:nvSpPr>
          <p:cNvPr id="16" name="สี่เหลี่ยมผืนผ้ามุมมน 15"/>
          <p:cNvSpPr/>
          <p:nvPr/>
        </p:nvSpPr>
        <p:spPr>
          <a:xfrm>
            <a:off x="193052" y="8312933"/>
            <a:ext cx="5062982" cy="1156177"/>
          </a:xfrm>
          <a:prstGeom prst="roundRect">
            <a:avLst/>
          </a:prstGeom>
          <a:solidFill>
            <a:srgbClr val="FFB7D4"/>
          </a:solidFill>
          <a:ln>
            <a:solidFill>
              <a:srgbClr val="FFB7D4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th-TH" sz="1800" b="1" dirty="0" smtClean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b="1" u="sng" dirty="0" smtClean="0">
                <a:latin typeface="TH SarabunPSK" pitchFamily="34" charset="-34"/>
                <a:cs typeface="TH SarabunPSK" pitchFamily="34" charset="-34"/>
              </a:rPr>
              <a:t>สอบถามข้อมูลเพิ่มเติมได้ที่    </a:t>
            </a:r>
            <a:endParaRPr lang="th-TH" sz="1800" b="1" u="sng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กองคลัง </a:t>
            </a:r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ฝ่ายพัฒนารายได้ </a:t>
            </a:r>
            <a:r>
              <a:rPr lang="th-TH" sz="1800" b="1" dirty="0" err="1" smtClean="0">
                <a:latin typeface="TH SarabunPSK" pitchFamily="34" charset="-34"/>
                <a:cs typeface="TH SarabunPSK" pitchFamily="34" charset="-34"/>
              </a:rPr>
              <a:t>อบต</a:t>
            </a:r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.หนองไม้ไผ่</a:t>
            </a:r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 อ.หนองบุญมาก จ.นครราชสีมา</a:t>
            </a:r>
          </a:p>
          <a:p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โทร.086-4695625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 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9" name="สี่เหลี่ยมผืนผ้ามุมมน 18"/>
          <p:cNvSpPr/>
          <p:nvPr/>
        </p:nvSpPr>
        <p:spPr>
          <a:xfrm>
            <a:off x="1293343" y="1647157"/>
            <a:ext cx="3531268" cy="621480"/>
          </a:xfrm>
          <a:prstGeom prst="roundRect">
            <a:avLst/>
          </a:prstGeom>
          <a:solidFill>
            <a:srgbClr val="FFE7FF"/>
          </a:solidFill>
          <a:ln>
            <a:solidFill>
              <a:srgbClr val="FF75A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latin typeface="TH K2D July8" pitchFamily="2" charset="-34"/>
                <a:cs typeface="TH K2D July8" pitchFamily="2" charset="-34"/>
              </a:rPr>
              <a:t>ภาษีที่ดินและสิ่งปลูกสร้าง</a:t>
            </a:r>
            <a:endParaRPr lang="th-TH" sz="3200" b="1" dirty="0">
              <a:latin typeface="TH K2D July8" pitchFamily="2" charset="-34"/>
              <a:cs typeface="TH K2D July8" pitchFamily="2" charset="-34"/>
            </a:endParaRPr>
          </a:p>
        </p:txBody>
      </p:sp>
      <p:grpSp>
        <p:nvGrpSpPr>
          <p:cNvPr id="61" name="กลุ่ม 60"/>
          <p:cNvGrpSpPr/>
          <p:nvPr/>
        </p:nvGrpSpPr>
        <p:grpSpPr>
          <a:xfrm>
            <a:off x="213992" y="3276749"/>
            <a:ext cx="4824337" cy="4901151"/>
            <a:chOff x="205782" y="4115690"/>
            <a:chExt cx="4824337" cy="4901151"/>
          </a:xfrm>
        </p:grpSpPr>
        <p:sp>
          <p:nvSpPr>
            <p:cNvPr id="20" name="สี่เหลี่ยมผืนผ้ามุมมน 19"/>
            <p:cNvSpPr/>
            <p:nvPr/>
          </p:nvSpPr>
          <p:spPr>
            <a:xfrm>
              <a:off x="210196" y="4115690"/>
              <a:ext cx="4819922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 smtClean="0">
                  <a:latin typeface="TH SarabunPSK" pitchFamily="34" charset="-34"/>
                  <a:cs typeface="TH SarabunPSK" pitchFamily="34" charset="-34"/>
                </a:rPr>
                <a:t>แจ้งรายการที่ดินและสิ่งปลูกสร้าง     ภายในเดือนมกราคม 2566</a:t>
              </a:r>
              <a:endParaRPr lang="th-TH" sz="20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21" name="สี่เหลี่ยมผืนผ้ามุมมน 20"/>
            <p:cNvSpPr/>
            <p:nvPr/>
          </p:nvSpPr>
          <p:spPr>
            <a:xfrm>
              <a:off x="210195" y="4660106"/>
              <a:ext cx="4819923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 smtClean="0">
                  <a:latin typeface="TH SarabunPSK" pitchFamily="34" charset="-34"/>
                  <a:cs typeface="TH SarabunPSK" pitchFamily="34" charset="-34"/>
                </a:rPr>
                <a:t>ประกาศราคาประเมินทุนทรัพย์        ก่อนวันที่ 1 เมษายน 2566</a:t>
              </a:r>
              <a:endParaRPr lang="th-TH" sz="20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22" name="สี่เหลี่ยมผืนผ้ามุมมน 21"/>
            <p:cNvSpPr/>
            <p:nvPr/>
          </p:nvSpPr>
          <p:spPr>
            <a:xfrm>
              <a:off x="210195" y="5204522"/>
              <a:ext cx="4819924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 smtClean="0">
                  <a:latin typeface="TH SarabunPSK" pitchFamily="34" charset="-34"/>
                  <a:cs typeface="TH SarabunPSK" pitchFamily="34" charset="-34"/>
                </a:rPr>
                <a:t>แจ้งประเมินภาษีให้แก่ผู้เสียภาษี       ภายในเดือน เมษายน 2566</a:t>
              </a:r>
              <a:endParaRPr lang="th-TH" sz="20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23" name="สี่เหลี่ยมผืนผ้ามุมมน 22"/>
            <p:cNvSpPr/>
            <p:nvPr/>
          </p:nvSpPr>
          <p:spPr>
            <a:xfrm>
              <a:off x="207889" y="5748938"/>
              <a:ext cx="4822230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 smtClean="0">
                  <a:latin typeface="TH SarabunPSK" pitchFamily="34" charset="-34"/>
                  <a:cs typeface="TH SarabunPSK" pitchFamily="34" charset="-34"/>
                </a:rPr>
                <a:t>ชำระภาษีตามแบบแจ้งการประเมิน    ภายในเดือน มิถุนายน 2566</a:t>
              </a:r>
              <a:endParaRPr lang="th-TH" sz="20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24" name="สี่เหลี่ยมผืนผ้ามุมมน 23"/>
            <p:cNvSpPr/>
            <p:nvPr/>
          </p:nvSpPr>
          <p:spPr>
            <a:xfrm>
              <a:off x="207889" y="6293354"/>
              <a:ext cx="4822230" cy="454658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 smtClean="0">
                  <a:latin typeface="TH SarabunPSK" pitchFamily="34" charset="-34"/>
                  <a:cs typeface="TH SarabunPSK" pitchFamily="34" charset="-34"/>
                </a:rPr>
                <a:t>ผ่อนชำระภาษี                            มิถุนายน - สิงหาคม 2566</a:t>
              </a:r>
              <a:endParaRPr lang="th-TH" sz="2000" b="1" dirty="0"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26" name="สี่เหลี่ยมผืนผ้ามุมมน 25"/>
            <p:cNvSpPr/>
            <p:nvPr/>
          </p:nvSpPr>
          <p:spPr>
            <a:xfrm>
              <a:off x="207889" y="6831750"/>
              <a:ext cx="4822230" cy="1244380"/>
            </a:xfrm>
            <a:prstGeom prst="roundRect">
              <a:avLst>
                <a:gd name="adj" fmla="val 0"/>
              </a:avLst>
            </a:prstGeom>
            <a:solidFill>
              <a:srgbClr val="FFE7FF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th-TH" sz="1600" b="1" dirty="0" smtClean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เบี้ยปรับ </a:t>
              </a:r>
              <a:r>
                <a:rPr lang="en-US" sz="1600" b="1" dirty="0" smtClean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:</a:t>
              </a:r>
              <a:endParaRPr lang="th-TH" sz="16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endParaRPr>
            </a:p>
            <a:p>
              <a:endPara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 2"/>
              </a:endParaRPr>
            </a:p>
            <a:p>
              <a:endParaRPr lang="th-TH" sz="16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 2"/>
              </a:endParaRPr>
            </a:p>
            <a:p>
              <a:r>
                <a:rPr lang="th-TH" sz="1600" b="1" dirty="0" smtClean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  <a:sym typeface="Wingdings 2"/>
                </a:rPr>
                <a:t>เงินเพิ่ม </a:t>
              </a:r>
              <a:r>
                <a:rPr lang="en-US" sz="1600" b="1" dirty="0" smtClean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  <a:sym typeface="Wingdings 2"/>
                </a:rPr>
                <a:t>:</a:t>
              </a:r>
              <a:endParaRPr lang="th-TH" sz="16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 2"/>
              </a:endParaRPr>
            </a:p>
            <a:p>
              <a:endParaRPr lang="th-TH" sz="16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62948" y="6851994"/>
              <a:ext cx="4025461" cy="1323439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th-TH" sz="1600" b="1" dirty="0" smtClean="0">
                  <a:latin typeface="TH SarabunPSK" pitchFamily="34" charset="-34"/>
                  <a:cs typeface="TH SarabunPSK" pitchFamily="34" charset="-34"/>
                  <a:sym typeface="Wingdings 2"/>
                </a:rPr>
                <a:t>ร้อยละ 10 ของค่าภาษี ชำระภาษีก่อนออกหนังสือแจ้งเตือน</a:t>
              </a:r>
            </a:p>
            <a:p>
              <a:r>
                <a:rPr lang="th-TH" sz="1600" b="1" dirty="0" smtClean="0">
                  <a:latin typeface="TH SarabunPSK" pitchFamily="34" charset="-34"/>
                  <a:cs typeface="TH SarabunPSK" pitchFamily="34" charset="-34"/>
                  <a:sym typeface="Wingdings 2"/>
                </a:rPr>
                <a:t>ร้อยละ 20 ของค่าภาษี ชำระภายในวันที่กำหนดไว้ในหนังสือแจ้งเตือน</a:t>
              </a:r>
            </a:p>
            <a:p>
              <a:r>
                <a:rPr lang="th-TH" sz="1600" b="1" dirty="0" smtClean="0">
                  <a:latin typeface="TH SarabunPSK" pitchFamily="34" charset="-34"/>
                  <a:cs typeface="TH SarabunPSK" pitchFamily="34" charset="-34"/>
                  <a:sym typeface="Wingdings 2"/>
                </a:rPr>
                <a:t>ร้อยละ 40 ของค่าภาษี ชำระเกินวันที่</a:t>
              </a:r>
              <a:r>
                <a:rPr lang="th-TH" sz="1600" b="1" dirty="0">
                  <a:latin typeface="TH SarabunPSK" pitchFamily="34" charset="-34"/>
                  <a:cs typeface="TH SarabunPSK" pitchFamily="34" charset="-34"/>
                  <a:sym typeface="Wingdings 2"/>
                </a:rPr>
                <a:t>กำหนดไว้ในหนังสือแจ้ง</a:t>
              </a:r>
              <a:r>
                <a:rPr lang="th-TH" sz="1600" b="1" dirty="0" smtClean="0">
                  <a:latin typeface="TH SarabunPSK" pitchFamily="34" charset="-34"/>
                  <a:cs typeface="TH SarabunPSK" pitchFamily="34" charset="-34"/>
                  <a:sym typeface="Wingdings 2"/>
                </a:rPr>
                <a:t>เตือน</a:t>
              </a:r>
            </a:p>
            <a:p>
              <a:r>
                <a:rPr lang="th-TH" sz="1600" b="1" dirty="0" smtClean="0">
                  <a:latin typeface="TH SarabunPSK" pitchFamily="34" charset="-34"/>
                  <a:cs typeface="TH SarabunPSK" pitchFamily="34" charset="-34"/>
                  <a:sym typeface="Wingdings 2"/>
                </a:rPr>
                <a:t>ร้อยละ 1 ของค่าภาษี ต่อเดือนที่ค้างชำระ</a:t>
              </a:r>
              <a:endParaRPr lang="th-TH" sz="1600" b="1" dirty="0">
                <a:latin typeface="TH SarabunPSK" pitchFamily="34" charset="-34"/>
                <a:cs typeface="TH SarabunPSK" pitchFamily="34" charset="-34"/>
                <a:sym typeface="Wingdings 2"/>
              </a:endParaRPr>
            </a:p>
            <a:p>
              <a:endParaRPr lang="th-TH" sz="1600" dirty="0"/>
            </a:p>
          </p:txBody>
        </p:sp>
        <p:sp>
          <p:nvSpPr>
            <p:cNvPr id="29" name="สี่เหลี่ยมผืนผ้ามุมมน 28"/>
            <p:cNvSpPr/>
            <p:nvPr/>
          </p:nvSpPr>
          <p:spPr>
            <a:xfrm>
              <a:off x="205782" y="8148138"/>
              <a:ext cx="4824335" cy="868703"/>
            </a:xfrm>
            <a:prstGeom prst="roundRect">
              <a:avLst>
                <a:gd name="adj" fmla="val 0"/>
              </a:avLst>
            </a:prstGeom>
            <a:solidFill>
              <a:srgbClr val="FFB7D4"/>
            </a:solidFill>
            <a:ln>
              <a:solidFill>
                <a:srgbClr val="FF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 smtClean="0">
                  <a:latin typeface="TH SarabunPSK" pitchFamily="34" charset="-34"/>
                  <a:cs typeface="TH SarabunPSK" pitchFamily="34" charset="-34"/>
                </a:rPr>
                <a:t>บทลงโทษ </a:t>
              </a:r>
              <a:r>
                <a:rPr lang="en-US" sz="2000" b="1" dirty="0" smtClean="0">
                  <a:latin typeface="TH SarabunPSK" pitchFamily="34" charset="-34"/>
                  <a:cs typeface="TH SarabunPSK" pitchFamily="34" charset="-34"/>
                </a:rPr>
                <a:t>:</a:t>
              </a:r>
              <a:r>
                <a:rPr lang="th-TH" sz="2000" b="1" dirty="0" smtClean="0">
                  <a:latin typeface="TH SarabunPSK" pitchFamily="34" charset="-34"/>
                  <a:cs typeface="TH SarabunPSK" pitchFamily="34" charset="-34"/>
                </a:rPr>
                <a:t> เบี้ยปรับ เงินเพิ่ม อายัดทรัพย์สินและขายทอดตลาด</a:t>
              </a:r>
            </a:p>
            <a:p>
              <a:r>
                <a:rPr lang="th-TH" sz="2000" b="1" dirty="0" smtClean="0">
                  <a:latin typeface="TH SarabunPSK" pitchFamily="34" charset="-34"/>
                  <a:cs typeface="TH SarabunPSK" pitchFamily="34" charset="-34"/>
                </a:rPr>
                <a:t>               ระงับการทำนิติกรรมเกี่ยวกับที่ดิน</a:t>
              </a:r>
              <a:endParaRPr lang="th-TH" sz="2000" b="1" dirty="0">
                <a:latin typeface="TH SarabunPSK" pitchFamily="34" charset="-34"/>
                <a:cs typeface="TH SarabunPSK" pitchFamily="34" charset="-34"/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5835144" y="5941045"/>
            <a:ext cx="3453963" cy="482088"/>
          </a:xfrm>
          <a:prstGeom prst="rect">
            <a:avLst/>
          </a:prstGeom>
          <a:noFill/>
        </p:spPr>
        <p:txBody>
          <a:bodyPr wrap="none" lIns="111667" tIns="55833" rIns="111667" bIns="55833" rtlCol="0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อัตราภาษีป้ายใหม่ (บาท/500 </a:t>
            </a:r>
            <a:r>
              <a:rPr lang="th-TH" sz="2400" b="1" dirty="0" err="1" smtClean="0">
                <a:latin typeface="TH SarabunPSK" pitchFamily="34" charset="-34"/>
                <a:cs typeface="TH SarabunPSK" pitchFamily="34" charset="-34"/>
              </a:rPr>
              <a:t>ตร</a:t>
            </a:r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.ซม.)</a:t>
            </a:r>
            <a:endParaRPr lang="th-TH" sz="24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9" name="รูปห้าเหลี่ยม 38"/>
          <p:cNvSpPr/>
          <p:nvPr/>
        </p:nvSpPr>
        <p:spPr>
          <a:xfrm rot="5400000">
            <a:off x="8878862" y="95856"/>
            <a:ext cx="1907307" cy="1793504"/>
          </a:xfrm>
          <a:prstGeom prst="homePlate">
            <a:avLst>
              <a:gd name="adj" fmla="val 2449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9404093" y="116728"/>
            <a:ext cx="1469191" cy="666754"/>
          </a:xfrm>
          <a:prstGeom prst="rect">
            <a:avLst/>
          </a:prstGeom>
          <a:noFill/>
        </p:spPr>
        <p:txBody>
          <a:bodyPr wrap="square" lIns="111667" tIns="55833" rIns="111667" bIns="55833" rtlCol="0">
            <a:spAutoFit/>
          </a:bodyPr>
          <a:lstStyle/>
          <a:p>
            <a:r>
              <a:rPr lang="th-TH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2D July8" pitchFamily="2" charset="-34"/>
                <a:cs typeface="TH K2D July8" pitchFamily="2" charset="-34"/>
              </a:rPr>
              <a:t>ประจำปี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929067" y="350049"/>
            <a:ext cx="1700278" cy="1036086"/>
          </a:xfrm>
          <a:prstGeom prst="rect">
            <a:avLst/>
          </a:prstGeom>
          <a:noFill/>
        </p:spPr>
        <p:txBody>
          <a:bodyPr wrap="none" lIns="111667" tIns="55833" rIns="111667" bIns="55833" rtlCol="0">
            <a:spAutoFit/>
          </a:bodyPr>
          <a:lstStyle/>
          <a:p>
            <a:r>
              <a:rPr lang="th-TH" sz="6000" b="1" dirty="0" smtClean="0">
                <a:ln w="1270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K2D July8" pitchFamily="2" charset="-34"/>
                <a:cs typeface="TH K2D July8" pitchFamily="2" charset="-34"/>
              </a:rPr>
              <a:t>2566</a:t>
            </a:r>
          </a:p>
        </p:txBody>
      </p:sp>
      <p:sp>
        <p:nvSpPr>
          <p:cNvPr id="40" name="สี่เหลี่ยมผืนผ้ามุมมน 39"/>
          <p:cNvSpPr/>
          <p:nvPr/>
        </p:nvSpPr>
        <p:spPr>
          <a:xfrm>
            <a:off x="6912843" y="1548557"/>
            <a:ext cx="1950913" cy="621480"/>
          </a:xfrm>
          <a:prstGeom prst="roundRect">
            <a:avLst/>
          </a:prstGeom>
          <a:solidFill>
            <a:srgbClr val="FFE7FF"/>
          </a:solidFill>
          <a:ln>
            <a:solidFill>
              <a:srgbClr val="FF75AD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latin typeface="TH K2D July8" pitchFamily="2" charset="-34"/>
                <a:cs typeface="TH K2D July8" pitchFamily="2" charset="-34"/>
              </a:rPr>
              <a:t>ภาษีป้าย</a:t>
            </a:r>
          </a:p>
        </p:txBody>
      </p:sp>
      <p:grpSp>
        <p:nvGrpSpPr>
          <p:cNvPr id="47" name="กลุ่ม 46"/>
          <p:cNvGrpSpPr/>
          <p:nvPr/>
        </p:nvGrpSpPr>
        <p:grpSpPr>
          <a:xfrm>
            <a:off x="5629103" y="2256187"/>
            <a:ext cx="5100165" cy="3756866"/>
            <a:chOff x="5629102" y="2268971"/>
            <a:chExt cx="5100165" cy="3478352"/>
          </a:xfrm>
        </p:grpSpPr>
        <p:sp>
          <p:nvSpPr>
            <p:cNvPr id="41" name="สี่เหลี่ยมผืนผ้ามุมมน 40"/>
            <p:cNvSpPr/>
            <p:nvPr/>
          </p:nvSpPr>
          <p:spPr>
            <a:xfrm>
              <a:off x="6415970" y="2268971"/>
              <a:ext cx="4313297" cy="503399"/>
            </a:xfrm>
            <a:prstGeom prst="roundRect">
              <a:avLst/>
            </a:prstGeom>
            <a:solidFill>
              <a:srgbClr val="FFB7D4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2400" b="1" dirty="0" smtClean="0">
                  <a:latin typeface="TH SarabunPSK" pitchFamily="34" charset="-34"/>
                  <a:cs typeface="TH SarabunPSK" pitchFamily="34" charset="-34"/>
                </a:rPr>
                <a:t>ผู้เสียภาษี </a:t>
              </a:r>
              <a:r>
                <a:rPr lang="en-US" sz="2400" b="1" dirty="0" smtClean="0">
                  <a:latin typeface="TH SarabunPSK" pitchFamily="34" charset="-34"/>
                  <a:cs typeface="TH SarabunPSK" pitchFamily="34" charset="-34"/>
                </a:rPr>
                <a:t>: </a:t>
              </a:r>
              <a:r>
                <a:rPr lang="th-TH" sz="2400" b="1" dirty="0" smtClean="0">
                  <a:latin typeface="TH SarabunPSK" pitchFamily="34" charset="-34"/>
                  <a:cs typeface="TH SarabunPSK" pitchFamily="34" charset="-34"/>
                </a:rPr>
                <a:t>เจ้าของหรือผู้ครอบครองป้าย</a:t>
              </a:r>
            </a:p>
          </p:txBody>
        </p:sp>
        <p:sp>
          <p:nvSpPr>
            <p:cNvPr id="42" name="สี่เหลี่ยมผืนผ้ามุมมน 41"/>
            <p:cNvSpPr/>
            <p:nvPr/>
          </p:nvSpPr>
          <p:spPr>
            <a:xfrm>
              <a:off x="5629102" y="2845692"/>
              <a:ext cx="5100164" cy="503399"/>
            </a:xfrm>
            <a:prstGeom prst="roundRect">
              <a:avLst/>
            </a:prstGeom>
            <a:solidFill>
              <a:srgbClr val="FFE7FF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 smtClean="0">
                  <a:latin typeface="TH SarabunPSK" pitchFamily="34" charset="-34"/>
                  <a:cs typeface="TH SarabunPSK" pitchFamily="34" charset="-34"/>
                </a:rPr>
                <a:t>ยื่นแบบแสดงรายการ (</a:t>
              </a:r>
              <a:r>
                <a:rPr lang="th-TH" sz="2000" b="1" dirty="0" err="1" smtClean="0">
                  <a:latin typeface="TH SarabunPSK" pitchFamily="34" charset="-34"/>
                  <a:cs typeface="TH SarabunPSK" pitchFamily="34" charset="-34"/>
                </a:rPr>
                <a:t>ภ.ป</a:t>
              </a:r>
              <a:r>
                <a:rPr lang="th-TH" sz="2000" b="1" dirty="0" smtClean="0">
                  <a:latin typeface="TH SarabunPSK" pitchFamily="34" charset="-34"/>
                  <a:cs typeface="TH SarabunPSK" pitchFamily="34" charset="-34"/>
                </a:rPr>
                <a:t>.1) มกราคม – มีนาคม 2566</a:t>
              </a:r>
            </a:p>
          </p:txBody>
        </p:sp>
        <p:sp>
          <p:nvSpPr>
            <p:cNvPr id="43" name="สี่เหลี่ยมผืนผ้ามุมมน 42"/>
            <p:cNvSpPr/>
            <p:nvPr/>
          </p:nvSpPr>
          <p:spPr>
            <a:xfrm>
              <a:off x="5629102" y="3420442"/>
              <a:ext cx="5100164" cy="503399"/>
            </a:xfrm>
            <a:prstGeom prst="roundRect">
              <a:avLst/>
            </a:prstGeom>
            <a:solidFill>
              <a:srgbClr val="FFE7FF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 smtClean="0">
                  <a:latin typeface="TH SarabunPSK" pitchFamily="34" charset="-34"/>
                  <a:cs typeface="TH SarabunPSK" pitchFamily="34" charset="-34"/>
                </a:rPr>
                <a:t>ระยะเวลาการชำระภาษี ภายใน 15 วัน นับแต่วันที่ได้รับแจ้งประเมิน </a:t>
              </a:r>
            </a:p>
          </p:txBody>
        </p:sp>
        <p:sp>
          <p:nvSpPr>
            <p:cNvPr id="44" name="สี่เหลี่ยมผืนผ้ามุมมน 43"/>
            <p:cNvSpPr/>
            <p:nvPr/>
          </p:nvSpPr>
          <p:spPr>
            <a:xfrm>
              <a:off x="5629102" y="3996506"/>
              <a:ext cx="5100164" cy="503399"/>
            </a:xfrm>
            <a:prstGeom prst="roundRect">
              <a:avLst/>
            </a:prstGeom>
            <a:solidFill>
              <a:srgbClr val="FFE7FF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 smtClean="0">
                  <a:latin typeface="TH SarabunPSK" pitchFamily="34" charset="-34"/>
                  <a:cs typeface="TH SarabunPSK" pitchFamily="34" charset="-34"/>
                </a:rPr>
                <a:t>ไม่ยื่นแบบตามเวลาที่กำหนด เงินเพิ่มร้อยละ 10 ของภาษีป้าย  </a:t>
              </a:r>
            </a:p>
          </p:txBody>
        </p:sp>
        <p:sp>
          <p:nvSpPr>
            <p:cNvPr id="45" name="สี่เหลี่ยมผืนผ้ามุมมน 44"/>
            <p:cNvSpPr/>
            <p:nvPr/>
          </p:nvSpPr>
          <p:spPr>
            <a:xfrm>
              <a:off x="5629102" y="4572570"/>
              <a:ext cx="5100164" cy="503399"/>
            </a:xfrm>
            <a:prstGeom prst="roundRect">
              <a:avLst/>
            </a:prstGeom>
            <a:solidFill>
              <a:srgbClr val="FFE7FF"/>
            </a:solidFill>
            <a:ln>
              <a:solidFill>
                <a:srgbClr val="FF75AD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th-TH" sz="2000" b="1" dirty="0" smtClean="0">
                  <a:latin typeface="TH SarabunPSK" pitchFamily="34" charset="-34"/>
                  <a:cs typeface="TH SarabunPSK" pitchFamily="34" charset="-34"/>
                </a:rPr>
                <a:t>ไม่ชำระภายในเวลาที่กำหนด เงินเพิ่มร้อยละ 2 ต่อเดือนของภาษีป้าย  </a:t>
              </a:r>
            </a:p>
          </p:txBody>
        </p:sp>
        <p:sp>
          <p:nvSpPr>
            <p:cNvPr id="46" name="สี่เหลี่ยมผืนผ้ามุมมน 45"/>
            <p:cNvSpPr/>
            <p:nvPr/>
          </p:nvSpPr>
          <p:spPr>
            <a:xfrm>
              <a:off x="6415970" y="5132474"/>
              <a:ext cx="4313297" cy="614849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th-TH" sz="2000" b="1" dirty="0" smtClean="0">
                  <a:latin typeface="TH SarabunPSK" pitchFamily="34" charset="-34"/>
                  <a:cs typeface="TH SarabunPSK" pitchFamily="34" charset="-34"/>
                </a:rPr>
                <a:t>กรณีติดตั้งป้ายใหม่ ให้ยื่นแบบฯและชำระภาษี</a:t>
              </a:r>
            </a:p>
            <a:p>
              <a:pPr algn="ctr"/>
              <a:r>
                <a:rPr lang="th-TH" sz="2000" b="1" dirty="0" smtClean="0">
                  <a:latin typeface="TH SarabunPSK" pitchFamily="34" charset="-34"/>
                  <a:cs typeface="TH SarabunPSK" pitchFamily="34" charset="-34"/>
                </a:rPr>
                <a:t>ภายใน 15 วัน นับแต่วันที่ติดตั้ง </a:t>
              </a:r>
            </a:p>
          </p:txBody>
        </p:sp>
      </p:grpSp>
      <p:grpSp>
        <p:nvGrpSpPr>
          <p:cNvPr id="59" name="กลุ่ม 58"/>
          <p:cNvGrpSpPr/>
          <p:nvPr/>
        </p:nvGrpSpPr>
        <p:grpSpPr>
          <a:xfrm>
            <a:off x="5328667" y="6338626"/>
            <a:ext cx="5400601" cy="3320350"/>
            <a:chOff x="5328667" y="6338626"/>
            <a:chExt cx="5400601" cy="3320350"/>
          </a:xfrm>
        </p:grpSpPr>
        <p:sp>
          <p:nvSpPr>
            <p:cNvPr id="49" name="รูปห้าเหลี่ยม 48"/>
            <p:cNvSpPr/>
            <p:nvPr/>
          </p:nvSpPr>
          <p:spPr>
            <a:xfrm>
              <a:off x="5328667" y="6338626"/>
              <a:ext cx="1571773" cy="713787"/>
            </a:xfrm>
            <a:prstGeom prst="homePlate">
              <a:avLst>
                <a:gd name="adj" fmla="val 19285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2000" b="1" dirty="0" smtClean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ประเภท 1</a:t>
              </a:r>
            </a:p>
            <a:p>
              <a:r>
                <a:rPr lang="th-TH" sz="2000" b="1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อักษรไทยล้วน</a:t>
              </a:r>
            </a:p>
          </p:txBody>
        </p:sp>
        <p:sp>
          <p:nvSpPr>
            <p:cNvPr id="50" name="รูปห้าเหลี่ยม 49"/>
            <p:cNvSpPr/>
            <p:nvPr/>
          </p:nvSpPr>
          <p:spPr>
            <a:xfrm>
              <a:off x="5328667" y="7116362"/>
              <a:ext cx="1727567" cy="1246795"/>
            </a:xfrm>
            <a:prstGeom prst="homePlate">
              <a:avLst>
                <a:gd name="adj" fmla="val 19285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2000" b="1" dirty="0" smtClean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ประเภท 2</a:t>
              </a:r>
            </a:p>
            <a:p>
              <a:r>
                <a:rPr lang="th-TH" sz="2000" b="1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อักษรไทยปนกับ</a:t>
              </a:r>
            </a:p>
            <a:p>
              <a:r>
                <a:rPr lang="th-TH" sz="2000" b="1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ต่างประเทศ/ภาพ/</a:t>
              </a:r>
            </a:p>
            <a:p>
              <a:r>
                <a:rPr lang="th-TH" sz="2000" b="1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เครื่องหมายอื่น</a:t>
              </a:r>
            </a:p>
          </p:txBody>
        </p:sp>
        <p:sp>
          <p:nvSpPr>
            <p:cNvPr id="51" name="รูปห้าเหลี่ยม 50"/>
            <p:cNvSpPr/>
            <p:nvPr/>
          </p:nvSpPr>
          <p:spPr>
            <a:xfrm>
              <a:off x="5328667" y="8389317"/>
              <a:ext cx="1745272" cy="1269659"/>
            </a:xfrm>
            <a:prstGeom prst="homePlate">
              <a:avLst>
                <a:gd name="adj" fmla="val 19285"/>
              </a:avLst>
            </a:prstGeom>
            <a:solidFill>
              <a:srgbClr val="FFB7D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th-TH" sz="2000" b="1" dirty="0" smtClean="0">
                  <a:solidFill>
                    <a:srgbClr val="FF0000"/>
                  </a:solidFill>
                  <a:latin typeface="TH SarabunPSK" pitchFamily="34" charset="-34"/>
                  <a:cs typeface="TH SarabunPSK" pitchFamily="34" charset="-34"/>
                </a:rPr>
                <a:t>ประเภท 3</a:t>
              </a:r>
            </a:p>
            <a:p>
              <a:r>
                <a:rPr lang="th-TH" sz="2000" b="1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ไม่มีอักษรไทย/ </a:t>
              </a:r>
            </a:p>
            <a:p>
              <a:r>
                <a:rPr lang="th-TH" sz="2000" b="1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อักษรไทยอยู่ใต้/</a:t>
              </a:r>
            </a:p>
            <a:p>
              <a:r>
                <a:rPr lang="th-TH" sz="2000" b="1" dirty="0" smtClean="0">
                  <a:solidFill>
                    <a:schemeClr val="tx1"/>
                  </a:solidFill>
                  <a:latin typeface="TH SarabunPSK" pitchFamily="34" charset="-34"/>
                  <a:cs typeface="TH SarabunPSK" pitchFamily="34" charset="-34"/>
                </a:rPr>
                <a:t>ต่ำกว่าต่างประเทศ</a:t>
              </a:r>
            </a:p>
          </p:txBody>
        </p:sp>
        <p:sp>
          <p:nvSpPr>
            <p:cNvPr id="53" name="สี่เหลี่ยมผืนผ้ามุมมน 52"/>
            <p:cNvSpPr/>
            <p:nvPr/>
          </p:nvSpPr>
          <p:spPr>
            <a:xfrm>
              <a:off x="7371536" y="6373093"/>
              <a:ext cx="3357732" cy="664080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514350" indent="-514350">
                <a:buAutoNum type="thaiAlphaParenBoth"/>
              </a:pPr>
              <a:r>
                <a:rPr lang="th-TH" sz="2000" dirty="0" smtClean="0">
                  <a:latin typeface="TH SarabunPSK" pitchFamily="34" charset="-34"/>
                  <a:cs typeface="TH SarabunPSK" pitchFamily="34" charset="-34"/>
                </a:rPr>
                <a:t>ข้อความ </a:t>
              </a:r>
              <a:r>
                <a:rPr lang="th-TH" sz="2000" i="1" dirty="0" smtClean="0">
                  <a:solidFill>
                    <a:srgbClr val="FF3F8D"/>
                  </a:solidFill>
                  <a:latin typeface="TH SarabunPSK" pitchFamily="34" charset="-34"/>
                  <a:cs typeface="TH SarabunPSK" pitchFamily="34" charset="-34"/>
                </a:rPr>
                <a:t>เคลื่อนที่/เปลี่ยนได้        </a:t>
              </a:r>
              <a:r>
                <a:rPr lang="th-TH" sz="2000" dirty="0" smtClean="0">
                  <a:latin typeface="TH SarabunPSK" pitchFamily="34" charset="-34"/>
                  <a:cs typeface="TH SarabunPSK" pitchFamily="34" charset="-34"/>
                </a:rPr>
                <a:t>10</a:t>
              </a:r>
            </a:p>
            <a:p>
              <a:pPr marL="514350" indent="-514350">
                <a:buAutoNum type="thaiAlphaParenBoth"/>
              </a:pPr>
              <a:r>
                <a:rPr lang="th-TH" sz="2000" dirty="0" smtClean="0">
                  <a:latin typeface="TH SarabunPSK" pitchFamily="34" charset="-34"/>
                  <a:cs typeface="TH SarabunPSK" pitchFamily="34" charset="-34"/>
                </a:rPr>
                <a:t>ข้อความ </a:t>
              </a:r>
              <a:r>
                <a:rPr lang="th-TH" sz="2000" i="1" dirty="0" smtClean="0">
                  <a:solidFill>
                    <a:srgbClr val="FF3F8D"/>
                  </a:solidFill>
                  <a:latin typeface="TH SarabunPSK" pitchFamily="34" charset="-34"/>
                  <a:cs typeface="TH SarabunPSK" pitchFamily="34" charset="-34"/>
                </a:rPr>
                <a:t>ไม่</a:t>
              </a:r>
              <a:r>
                <a:rPr lang="th-TH" sz="2000" dirty="0" smtClean="0">
                  <a:latin typeface="TH SarabunPSK" pitchFamily="34" charset="-34"/>
                  <a:cs typeface="TH SarabunPSK" pitchFamily="34" charset="-34"/>
                </a:rPr>
                <a:t> เคลื่อนที่/เปลี่ยนไม่ได้   5</a:t>
              </a:r>
            </a:p>
          </p:txBody>
        </p:sp>
        <p:sp>
          <p:nvSpPr>
            <p:cNvPr id="54" name="สี่เหลี่ยมผืนผ้ามุมมน 53"/>
            <p:cNvSpPr/>
            <p:nvPr/>
          </p:nvSpPr>
          <p:spPr>
            <a:xfrm>
              <a:off x="7353015" y="7293189"/>
              <a:ext cx="3376253" cy="912006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514350" indent="-514350">
                <a:buAutoNum type="thaiAlphaParenBoth"/>
              </a:pPr>
              <a:r>
                <a:rPr lang="th-TH" sz="2000" dirty="0" smtClean="0">
                  <a:latin typeface="TH SarabunPSK" pitchFamily="34" charset="-34"/>
                  <a:cs typeface="TH SarabunPSK" pitchFamily="34" charset="-34"/>
                </a:rPr>
                <a:t>ข้อความ </a:t>
              </a:r>
              <a:r>
                <a:rPr lang="th-TH" sz="2000" i="1" dirty="0" smtClean="0">
                  <a:solidFill>
                    <a:srgbClr val="FF3F8D"/>
                  </a:solidFill>
                  <a:latin typeface="TH SarabunPSK" pitchFamily="34" charset="-34"/>
                  <a:cs typeface="TH SarabunPSK" pitchFamily="34" charset="-34"/>
                </a:rPr>
                <a:t>เคลื่อนที่/เปลี่ยนได้         </a:t>
              </a:r>
              <a:r>
                <a:rPr lang="th-TH" sz="2000" dirty="0" smtClean="0">
                  <a:latin typeface="TH SarabunPSK" pitchFamily="34" charset="-34"/>
                  <a:cs typeface="TH SarabunPSK" pitchFamily="34" charset="-34"/>
                </a:rPr>
                <a:t>52</a:t>
              </a:r>
            </a:p>
            <a:p>
              <a:pPr marL="514350" indent="-514350">
                <a:buAutoNum type="thaiAlphaParenBoth"/>
              </a:pPr>
              <a:r>
                <a:rPr lang="th-TH" sz="2000" dirty="0" smtClean="0">
                  <a:latin typeface="TH SarabunPSK" pitchFamily="34" charset="-34"/>
                  <a:cs typeface="TH SarabunPSK" pitchFamily="34" charset="-34"/>
                </a:rPr>
                <a:t>ข้อความ </a:t>
              </a:r>
              <a:r>
                <a:rPr lang="th-TH" sz="2000" i="1" dirty="0" smtClean="0">
                  <a:solidFill>
                    <a:srgbClr val="FF3F8D"/>
                  </a:solidFill>
                  <a:latin typeface="TH SarabunPSK" pitchFamily="34" charset="-34"/>
                  <a:cs typeface="TH SarabunPSK" pitchFamily="34" charset="-34"/>
                </a:rPr>
                <a:t>ไม่</a:t>
              </a:r>
              <a:r>
                <a:rPr lang="th-TH" sz="2000" dirty="0" smtClean="0">
                  <a:latin typeface="TH SarabunPSK" pitchFamily="34" charset="-34"/>
                  <a:cs typeface="TH SarabunPSK" pitchFamily="34" charset="-34"/>
                </a:rPr>
                <a:t> เคลื่อนที่/เปลี่ยนไม่ได้  26</a:t>
              </a:r>
            </a:p>
          </p:txBody>
        </p:sp>
        <p:sp>
          <p:nvSpPr>
            <p:cNvPr id="55" name="สี่เหลี่ยมผืนผ้ามุมมน 54"/>
            <p:cNvSpPr/>
            <p:nvPr/>
          </p:nvSpPr>
          <p:spPr>
            <a:xfrm>
              <a:off x="7353014" y="8533333"/>
              <a:ext cx="3376253" cy="939558"/>
            </a:xfrm>
            <a:prstGeom prst="roundRect">
              <a:avLst/>
            </a:prstGeom>
            <a:solidFill>
              <a:srgbClr val="FFE7FF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514350" indent="-514350">
                <a:buAutoNum type="thaiAlphaParenBoth"/>
              </a:pPr>
              <a:r>
                <a:rPr lang="th-TH" sz="2000" dirty="0" smtClean="0">
                  <a:latin typeface="TH SarabunPSK" pitchFamily="34" charset="-34"/>
                  <a:cs typeface="TH SarabunPSK" pitchFamily="34" charset="-34"/>
                </a:rPr>
                <a:t>ข้อความ </a:t>
              </a:r>
              <a:r>
                <a:rPr lang="th-TH" sz="2000" i="1" dirty="0" smtClean="0">
                  <a:solidFill>
                    <a:srgbClr val="FF3F8D"/>
                  </a:solidFill>
                  <a:latin typeface="TH SarabunPSK" pitchFamily="34" charset="-34"/>
                  <a:cs typeface="TH SarabunPSK" pitchFamily="34" charset="-34"/>
                </a:rPr>
                <a:t>เคลื่อนที่/เปลี่ยนได้         </a:t>
              </a:r>
              <a:r>
                <a:rPr lang="th-TH" sz="2000" dirty="0" smtClean="0">
                  <a:latin typeface="TH SarabunPSK" pitchFamily="34" charset="-34"/>
                  <a:cs typeface="TH SarabunPSK" pitchFamily="34" charset="-34"/>
                </a:rPr>
                <a:t>52</a:t>
              </a:r>
            </a:p>
            <a:p>
              <a:pPr marL="514350" indent="-514350">
                <a:buAutoNum type="thaiAlphaParenBoth"/>
              </a:pPr>
              <a:r>
                <a:rPr lang="th-TH" sz="2000" dirty="0" smtClean="0">
                  <a:latin typeface="TH SarabunPSK" pitchFamily="34" charset="-34"/>
                  <a:cs typeface="TH SarabunPSK" pitchFamily="34" charset="-34"/>
                </a:rPr>
                <a:t>ข้อความ </a:t>
              </a:r>
              <a:r>
                <a:rPr lang="th-TH" sz="2000" i="1" dirty="0" smtClean="0">
                  <a:solidFill>
                    <a:srgbClr val="FF3F8D"/>
                  </a:solidFill>
                  <a:latin typeface="TH SarabunPSK" pitchFamily="34" charset="-34"/>
                  <a:cs typeface="TH SarabunPSK" pitchFamily="34" charset="-34"/>
                </a:rPr>
                <a:t>ไม่</a:t>
              </a:r>
              <a:r>
                <a:rPr lang="th-TH" sz="2000" dirty="0" smtClean="0">
                  <a:latin typeface="TH SarabunPSK" pitchFamily="34" charset="-34"/>
                  <a:cs typeface="TH SarabunPSK" pitchFamily="34" charset="-34"/>
                </a:rPr>
                <a:t> เคลื่อนที่/เปลี่ยนไม่ได้  50</a:t>
              </a:r>
            </a:p>
          </p:txBody>
        </p:sp>
        <p:sp>
          <p:nvSpPr>
            <p:cNvPr id="56" name="สามเหลี่ยมหน้าจั่ว 55"/>
            <p:cNvSpPr/>
            <p:nvPr/>
          </p:nvSpPr>
          <p:spPr>
            <a:xfrm rot="5400000">
              <a:off x="7075253" y="8938239"/>
              <a:ext cx="296780" cy="189551"/>
            </a:xfrm>
            <a:prstGeom prst="triangle">
              <a:avLst/>
            </a:prstGeom>
            <a:solidFill>
              <a:srgbClr val="FF3F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7" name="สามเหลี่ยมหน้าจั่ว 56"/>
            <p:cNvSpPr/>
            <p:nvPr/>
          </p:nvSpPr>
          <p:spPr>
            <a:xfrm rot="5400000">
              <a:off x="7075253" y="7642095"/>
              <a:ext cx="296780" cy="189551"/>
            </a:xfrm>
            <a:prstGeom prst="triangle">
              <a:avLst/>
            </a:prstGeom>
            <a:solidFill>
              <a:srgbClr val="FF3F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58" name="สามเหลี่ยมหน้าจั่ว 57"/>
            <p:cNvSpPr/>
            <p:nvPr/>
          </p:nvSpPr>
          <p:spPr>
            <a:xfrm rot="5400000">
              <a:off x="7075254" y="6561975"/>
              <a:ext cx="296780" cy="189551"/>
            </a:xfrm>
            <a:prstGeom prst="triangle">
              <a:avLst/>
            </a:prstGeom>
            <a:solidFill>
              <a:srgbClr val="FF3F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60" name="สี่เหลี่ยมผืนผ้ามุมมน 59"/>
          <p:cNvSpPr/>
          <p:nvPr/>
        </p:nvSpPr>
        <p:spPr>
          <a:xfrm>
            <a:off x="213993" y="2420011"/>
            <a:ext cx="5114674" cy="784730"/>
          </a:xfrm>
          <a:prstGeom prst="roundRect">
            <a:avLst>
              <a:gd name="adj" fmla="val 0"/>
            </a:avLst>
          </a:prstGeom>
          <a:solidFill>
            <a:srgbClr val="FFB7D4"/>
          </a:solidFill>
          <a:ln>
            <a:solidFill>
              <a:srgbClr val="FFCC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ผู้เสียภาษี 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เจ้าของที่ดินหรือสิ่งปลูกสร้าง หรือเป็นผู้ครอบครองหรือ</a:t>
            </a:r>
          </a:p>
          <a:p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              ทำประโยชน์ในที่ดินหรือสิ่งปลูกสร้างอันเป็นทรัพย์สินของรัฐ</a:t>
            </a: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0" y="108397"/>
            <a:ext cx="1584252" cy="1440160"/>
          </a:xfrm>
          <a:prstGeom prst="rect">
            <a:avLst/>
          </a:prstGeom>
          <a:solidFill>
            <a:srgbClr val="FFB7D4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ตรา</a:t>
            </a:r>
          </a:p>
          <a:p>
            <a:pPr algn="ctr"/>
            <a:r>
              <a:rPr lang="th-TH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อปท</a:t>
            </a:r>
            <a:endParaRPr lang="th-TH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8" name="รูปภาพ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8198" y="44717"/>
            <a:ext cx="1838325" cy="1475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257790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361</Words>
  <Application>Microsoft Office PowerPoint</Application>
  <PresentationFormat>กำหนดเอง</PresentationFormat>
  <Paragraphs>53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9" baseType="lpstr">
      <vt:lpstr>Angsana New</vt:lpstr>
      <vt:lpstr>Arial</vt:lpstr>
      <vt:lpstr>Calibri</vt:lpstr>
      <vt:lpstr>Cordia New</vt:lpstr>
      <vt:lpstr>TH K2D July8</vt:lpstr>
      <vt:lpstr>TH SarabunPSK</vt:lpstr>
      <vt:lpstr>Wingdings 2</vt:lpstr>
      <vt:lpstr>ชุดรูปแบบของ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ACER</cp:lastModifiedBy>
  <cp:revision>84</cp:revision>
  <cp:lastPrinted>2022-12-01T03:24:46Z</cp:lastPrinted>
  <dcterms:created xsi:type="dcterms:W3CDTF">2022-11-24T04:54:35Z</dcterms:created>
  <dcterms:modified xsi:type="dcterms:W3CDTF">2022-12-01T03:25:42Z</dcterms:modified>
</cp:coreProperties>
</file>